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3" r:id="rId9"/>
    <p:sldId id="264" r:id="rId10"/>
    <p:sldId id="266" r:id="rId11"/>
    <p:sldId id="265" r:id="rId12"/>
    <p:sldId id="273" r:id="rId13"/>
    <p:sldId id="274" r:id="rId14"/>
    <p:sldId id="275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ection" id="{32D7EAE5-F715-8242-B7D4-7EFAA263E34F}">
          <p14:sldIdLst>
            <p14:sldId id="256"/>
          </p14:sldIdLst>
        </p14:section>
        <p14:section name="Data" id="{7A008D74-F3C1-7943-A10C-FCC80E434DC9}">
          <p14:sldIdLst>
            <p14:sldId id="259"/>
            <p14:sldId id="260"/>
            <p14:sldId id="261"/>
          </p14:sldIdLst>
        </p14:section>
        <p14:section name="Lady BugData" id="{36985542-220B-344A-A4AC-06CF6325D70C}">
          <p14:sldIdLst>
            <p14:sldId id="257"/>
            <p14:sldId id="258"/>
            <p14:sldId id="262"/>
            <p14:sldId id="263"/>
            <p14:sldId id="264"/>
          </p14:sldIdLst>
        </p14:section>
        <p14:section name="Butterfly Data" id="{CE3DC5A1-CDB8-FD44-BB63-32FCA10623E3}">
          <p14:sldIdLst>
            <p14:sldId id="266"/>
            <p14:sldId id="265"/>
            <p14:sldId id="273"/>
            <p14:sldId id="274"/>
            <p14:sldId id="275"/>
            <p14:sldId id="267"/>
            <p14:sldId id="268"/>
          </p14:sldIdLst>
        </p14:section>
        <p14:section name="Problem Faced" id="{4F69A587-1904-5E4E-B2E1-1B8FE8C4775F}">
          <p14:sldIdLst>
            <p14:sldId id="269"/>
            <p14:sldId id="270"/>
          </p14:sldIdLst>
        </p14:section>
        <p14:section name="Conclusion" id="{B3404C5E-1F9D-1542-BB4D-8F9421AD8BDF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648"/>
    <a:srgbClr val="26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94650"/>
  </p:normalViewPr>
  <p:slideViewPr>
    <p:cSldViewPr snapToGrid="0">
      <p:cViewPr>
        <p:scale>
          <a:sx n="92" d="100"/>
          <a:sy n="92" d="100"/>
        </p:scale>
        <p:origin x="144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64DE8-B2BA-6AAC-816C-D9DF840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8B8D9-B583-417A-6241-4F8A32A7B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F3242-6DDC-A123-6A73-799E9732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C7464-AB1B-A6E0-292C-4A6E40C7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03B6-28D9-A46B-FD80-E71E165A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6C1E-D796-441A-302D-5B7EDA8C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D0339-D947-D93D-E9BA-BF2ED0BFB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FD86-C7CC-E57D-7B61-8D2AA243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CBD2F-649C-96EB-7520-7EA3E33A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070B1-6B76-08FA-91E2-B886CE26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9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22A7F3-F327-A8A0-F8F0-415866A96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E5136-FEAD-BDC5-FBB8-D8274AC83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7C309-369A-00DE-77BA-DF5CE7DC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CE606-4F33-E50C-3C6A-FB6BCB1A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0A247-AC93-2F7C-F74C-FFBEBCDD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0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AC65-EBF9-49FE-367E-5D65CB31F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441C-D504-B907-4070-AB8A8912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3BBC3-7DA3-16DD-ADB0-8D273F60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DCE97-788E-7081-7304-6C0AFA3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FB8DA-D5FE-1A9C-23DF-9DE1F64F1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0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4AA4-9839-FAA3-0F7A-E4AB92C8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0FD7-EA48-D3B8-745F-5C79A384A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EE0AE-AD1A-3147-5388-6CCF420E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89267-64DB-C4D7-966B-87334F9A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53EFA-8228-0E11-8BC8-8686A2F7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4C84-5F7F-C6DB-1A22-39EFBF67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39DC9-815F-D966-B68A-B886B30C8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E5683-3A23-73DF-CF26-94C68D7D0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9992B-FDD1-8CCA-FFB6-7542AFEA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F8704-2BC0-A1A0-90F9-574CCED0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56819-85CF-F071-BFBB-53938CCB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6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32D0-5FF6-9938-EE09-6CB68B0C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6F6B8-1B17-A5B2-A8E2-6D02907B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9BBA-4F4E-F9E6-9290-96225C852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FFA86-FBF0-66DC-CF61-93DA1F5F8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68022-7B54-130D-B8EA-E1753E1A6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35FA0-66D2-7DDA-3626-DA31651B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E5813-5D08-C725-1BCC-6B214AE7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2AA97-DEC6-31EB-E88C-7AE81C9B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2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126D-6EEA-34DE-1052-1C61BF8A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73283-C0EB-10CB-1389-B0EAA7A8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4A321-7BC0-BEEE-7A33-5D57D9CA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D23CA-2BD0-A4B3-719B-0970212D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16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62811-B928-EDA2-5C10-F4ED952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63731-8CBA-7944-49E1-C51540E8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8FA8E-E9A9-CB7F-95AD-C6D4E124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FFB0-6352-9E95-686B-60D59403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50D1A-CFFE-508E-3F40-EF978DE2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4ED26-020B-EC36-334E-F50CA9F92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558A1-82EC-A297-9046-FA11B05F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50AC6-8B01-EC3B-85EF-D3788EE0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51C41-F448-B7F5-1C5A-EF191E9A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6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A841-3C71-A716-D754-25D7DDC7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04302-D7C6-FD33-ED67-3F2B1FA8A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A3254-742D-2526-008E-EA7754970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CD205-D69F-9255-E99C-1614E6CE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A50A5-DEAA-4879-8163-5D9BBFBC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214F0-CCB3-A5AF-EBFC-2DDD7F50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2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86AE1F-058E-6AAB-D2C9-F292636A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BF4-3CFD-32C4-BFB5-D880D04F9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3C97D-883E-3088-7560-8D7F75918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89431-F1B7-B14E-8EC4-F151885C015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FEEDC-2B64-5967-F0E7-329DE6821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2A756-B6E6-8ED4-8B8F-91408BAA7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9908-5CD8-3A40-803D-BCB25B7DF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4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grass, outdoor, forest&#10;&#10;Description automatically generated">
            <a:extLst>
              <a:ext uri="{FF2B5EF4-FFF2-40B4-BE49-F238E27FC236}">
                <a16:creationId xmlns:a16="http://schemas.microsoft.com/office/drawing/2014/main" id="{054B071B-5000-F30C-5B71-2820DBBC0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" r="1795" b="15255"/>
          <a:stretch/>
        </p:blipFill>
        <p:spPr>
          <a:xfrm>
            <a:off x="-100008" y="0"/>
            <a:ext cx="12292008" cy="6858001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E3ECE557-A666-4197-BC31-72B6CAECF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7681255"/>
                  </p:ext>
                </p:extLst>
              </p:nvPr>
            </p:nvGraphicFramePr>
            <p:xfrm>
              <a:off x="1931984" y="2099002"/>
              <a:ext cx="3164627" cy="1780102"/>
            </p:xfrm>
            <a:graphic>
              <a:graphicData uri="http://schemas.microsoft.com/office/powerpoint/2016/sectionzoom">
                <psez:sectionZm>
                  <psez:sectionZmObj sectionId="{36985542-220B-344A-A4AC-06CF6325D70C}">
                    <psez:zmPr id="{CF8B42E2-41D4-E64B-A5AF-B832A4D9DB88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4627" cy="178010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ECE557-A666-4197-BC31-72B6CAECF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984" y="2099002"/>
                <a:ext cx="3164627" cy="1780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43D4E24-1504-0A84-FA5D-13D1F3ECF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549065"/>
                  </p:ext>
                </p:extLst>
              </p:nvPr>
            </p:nvGraphicFramePr>
            <p:xfrm>
              <a:off x="321425" y="4587082"/>
              <a:ext cx="2669195" cy="1501422"/>
            </p:xfrm>
            <a:graphic>
              <a:graphicData uri="http://schemas.microsoft.com/office/powerpoint/2016/sectionzoom">
                <psez:sectionZm>
                  <psez:sectionZmObj sectionId="{7A008D74-F3C1-7943-A10C-FCC80E434DC9}">
                    <psez:zmPr id="{0B4A907B-9B58-DB4B-B4A4-757A317C7CC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69195" cy="150142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43D4E24-1504-0A84-FA5D-13D1F3ECF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425" y="4587082"/>
                <a:ext cx="2669195" cy="1501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7514DC24-13E0-1840-1FB1-AB9DA2FA14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1397520"/>
                  </p:ext>
                </p:extLst>
              </p:nvPr>
            </p:nvGraphicFramePr>
            <p:xfrm>
              <a:off x="4207574" y="3820207"/>
              <a:ext cx="3164628" cy="1780103"/>
            </p:xfrm>
            <a:graphic>
              <a:graphicData uri="http://schemas.microsoft.com/office/powerpoint/2016/sectionzoom">
                <psez:sectionZm>
                  <psez:sectionZmObj sectionId="{CE3DC5A1-CDB8-FD44-BB63-32FCA10623E3}">
                    <psez:zmPr id="{FC24A9A0-EE98-DC46-B569-8E62A70BAA89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64628" cy="178010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514DC24-13E0-1840-1FB1-AB9DA2FA14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7574" y="3820207"/>
                <a:ext cx="3164628" cy="178010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4FE535-2556-2D73-3C73-601C57C12438}"/>
              </a:ext>
            </a:extLst>
          </p:cNvPr>
          <p:cNvSpPr txBox="1"/>
          <p:nvPr/>
        </p:nvSpPr>
        <p:spPr>
          <a:xfrm>
            <a:off x="448628" y="192505"/>
            <a:ext cx="114219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ANALYSIS OF INSECTS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COMMAND 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F03E9-D6E8-83E2-EA1A-6F0F0ABF489D}"/>
              </a:ext>
            </a:extLst>
          </p:cNvPr>
          <p:cNvSpPr txBox="1"/>
          <p:nvPr/>
        </p:nvSpPr>
        <p:spPr>
          <a:xfrm>
            <a:off x="9054635" y="5558867"/>
            <a:ext cx="2815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Blen Buticho</a:t>
            </a:r>
          </a:p>
          <a:p>
            <a:r>
              <a:rPr lang="en-US" sz="2800" dirty="0">
                <a:solidFill>
                  <a:schemeClr val="bg1"/>
                </a:solidFill>
              </a:rPr>
              <a:t>Eyoel Mulugeta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632EA072-EADA-F00D-4863-B8109BE69C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897082"/>
                  </p:ext>
                </p:extLst>
              </p:nvPr>
            </p:nvGraphicFramePr>
            <p:xfrm>
              <a:off x="6579541" y="2448025"/>
              <a:ext cx="3388949" cy="1906284"/>
            </p:xfrm>
            <a:graphic>
              <a:graphicData uri="http://schemas.microsoft.com/office/powerpoint/2016/sectionzoom">
                <psez:sectionZm>
                  <psez:sectionZmObj sectionId="{4F69A587-1904-5E4E-B2E1-1B8FE8C4775F}">
                    <psez:zmPr id="{89176BFA-E6BF-6D47-89E8-D287C9B7361C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88949" cy="190628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0" name="Section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32EA072-EADA-F00D-4863-B8109BE69C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9541" y="2448025"/>
                <a:ext cx="3388949" cy="1906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5" name="Section Zoom 34">
                <a:extLst>
                  <a:ext uri="{FF2B5EF4-FFF2-40B4-BE49-F238E27FC236}">
                    <a16:creationId xmlns:a16="http://schemas.microsoft.com/office/drawing/2014/main" id="{24E8347B-5A3E-D182-3F4A-26DA15EB41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3370395"/>
                  </p:ext>
                </p:extLst>
              </p:nvPr>
            </p:nvGraphicFramePr>
            <p:xfrm>
              <a:off x="9239402" y="366194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3404C5E-1F9D-1542-BB4D-8F9421AD8BDF}">
                    <psez:zmPr id="{92712F57-7953-224F-8710-2061CD0348BA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5" name="Section Zoom 3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4E8347B-5A3E-D182-3F4A-26DA15EB41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39402" y="3661942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733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DEA002E-2312-57A4-B920-35CBEC198075}"/>
              </a:ext>
            </a:extLst>
          </p:cNvPr>
          <p:cNvSpPr/>
          <p:nvPr/>
        </p:nvSpPr>
        <p:spPr>
          <a:xfrm>
            <a:off x="2917031" y="235744"/>
            <a:ext cx="6357937" cy="6386512"/>
          </a:xfrm>
          <a:prstGeom prst="ellipse">
            <a:avLst/>
          </a:prstGeom>
          <a:solidFill>
            <a:srgbClr val="262A2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031EE-ED6B-4709-0DB2-9E94B15ED2B9}"/>
              </a:ext>
            </a:extLst>
          </p:cNvPr>
          <p:cNvSpPr txBox="1"/>
          <p:nvPr/>
        </p:nvSpPr>
        <p:spPr>
          <a:xfrm>
            <a:off x="4024313" y="3075057"/>
            <a:ext cx="4526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</a:t>
            </a:r>
            <a:r>
              <a:rPr lang="en-US" sz="4800" b="1" dirty="0">
                <a:solidFill>
                  <a:schemeClr val="bg1"/>
                </a:solidFill>
              </a:rPr>
              <a:t>Butterfly Data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Graphic 7" descr="Butterfly outline">
            <a:extLst>
              <a:ext uri="{FF2B5EF4-FFF2-40B4-BE49-F238E27FC236}">
                <a16:creationId xmlns:a16="http://schemas.microsoft.com/office/drawing/2014/main" id="{D2377A96-3D77-E708-7256-9FE58E00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7394" y="1031789"/>
            <a:ext cx="2397211" cy="23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BB5FC-3E73-2546-2106-CA74DEAEF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6766" b="6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93E080-1840-BD6F-0CA7-37617A34DD13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53265-18F2-9E89-9A9B-603BF29B0EDC}"/>
              </a:ext>
            </a:extLst>
          </p:cNvPr>
          <p:cNvSpPr txBox="1"/>
          <p:nvPr/>
        </p:nvSpPr>
        <p:spPr>
          <a:xfrm>
            <a:off x="2412643" y="1232029"/>
            <a:ext cx="7366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    Butterfly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BB8B4-06AB-A224-8E7D-62C0179FB274}"/>
              </a:ext>
            </a:extLst>
          </p:cNvPr>
          <p:cNvSpPr txBox="1"/>
          <p:nvPr/>
        </p:nvSpPr>
        <p:spPr>
          <a:xfrm>
            <a:off x="1736502" y="2408349"/>
            <a:ext cx="87189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KEY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rgbClr val="3F3F3F"/>
                </a:solidFill>
                <a:effectLst/>
                <a:latin typeface="SourceCodePro"/>
              </a:rPr>
              <a:t>Sex 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SourceCodePro"/>
              </a:rPr>
              <a:t>Location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SourceCodePro"/>
              </a:rPr>
              <a:t>Date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SourceCodePro"/>
              </a:rPr>
              <a:t>Wing length/width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SourceCodePro"/>
              </a:rPr>
              <a:t>Apex Area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  Left anterior Spot</a:t>
            </a:r>
            <a:r>
              <a:rPr lang="en-US" dirty="0">
                <a:solidFill>
                  <a:schemeClr val="bg1"/>
                </a:solidFill>
                <a:latin typeface="ArialMT"/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Right anterior Spot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Longitude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Latitude</a:t>
            </a:r>
          </a:p>
        </p:txBody>
      </p:sp>
      <p:pic>
        <p:nvPicPr>
          <p:cNvPr id="8" name="Graphic 7" descr="Butterfly outline">
            <a:extLst>
              <a:ext uri="{FF2B5EF4-FFF2-40B4-BE49-F238E27FC236}">
                <a16:creationId xmlns:a16="http://schemas.microsoft.com/office/drawing/2014/main" id="{8DB2285D-5D3E-ABB4-9C45-8CC15474C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946" y="-300623"/>
            <a:ext cx="2064109" cy="20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E502604-6E72-07EC-258A-D7C80304E21F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DAB3A87-8433-B337-B273-7BC17E8C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0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2ACA3BF-E370-ECE4-A48D-CD185C5C3A4A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A26941-59A0-6D28-51E3-1955DDA6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38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C471BB5-A7E6-23B4-DB36-36380A1B435C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73E0782-6822-BCC4-29C4-EA146F0C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50E86E9-2012-97CD-BABA-30376F9D1348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34B71-04FD-7C81-16A4-E24C743B2323}"/>
              </a:ext>
            </a:extLst>
          </p:cNvPr>
          <p:cNvSpPr txBox="1"/>
          <p:nvPr/>
        </p:nvSpPr>
        <p:spPr>
          <a:xfrm>
            <a:off x="2412643" y="1232029"/>
            <a:ext cx="7366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    Butterfly Data</a:t>
            </a:r>
          </a:p>
        </p:txBody>
      </p:sp>
      <p:pic>
        <p:nvPicPr>
          <p:cNvPr id="11" name="Graphic 10" descr="Ladybug with solid fill">
            <a:extLst>
              <a:ext uri="{FF2B5EF4-FFF2-40B4-BE49-F238E27FC236}">
                <a16:creationId xmlns:a16="http://schemas.microsoft.com/office/drawing/2014/main" id="{FCEFF211-4496-D382-A2BD-3279B720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32BBBD-290E-08D4-7CE8-5D61B3E935F7}"/>
              </a:ext>
            </a:extLst>
          </p:cNvPr>
          <p:cNvSpPr txBox="1"/>
          <p:nvPr/>
        </p:nvSpPr>
        <p:spPr>
          <a:xfrm>
            <a:off x="543697" y="-543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2EE52D97-12A2-732E-C4B9-D6744D95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42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828D4D3-5853-B8FC-2C77-E70BC21128A7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CA0D0-11D4-8272-CDD1-36B8A9213BB2}"/>
              </a:ext>
            </a:extLst>
          </p:cNvPr>
          <p:cNvSpPr txBox="1"/>
          <p:nvPr/>
        </p:nvSpPr>
        <p:spPr>
          <a:xfrm>
            <a:off x="2412643" y="1232029"/>
            <a:ext cx="7366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    Butterfly Data</a:t>
            </a:r>
          </a:p>
        </p:txBody>
      </p:sp>
      <p:pic>
        <p:nvPicPr>
          <p:cNvPr id="4" name="Graphic 3" descr="Ladybug with solid fill">
            <a:extLst>
              <a:ext uri="{FF2B5EF4-FFF2-40B4-BE49-F238E27FC236}">
                <a16:creationId xmlns:a16="http://schemas.microsoft.com/office/drawing/2014/main" id="{9BC72BFE-F96F-5E2A-F0A6-6B874AB9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1206D-2119-0DC4-ABC8-449BD4DFD74B}"/>
              </a:ext>
            </a:extLst>
          </p:cNvPr>
          <p:cNvSpPr txBox="1"/>
          <p:nvPr/>
        </p:nvSpPr>
        <p:spPr>
          <a:xfrm>
            <a:off x="543697" y="-5436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Map&#10;&#10;Description automatically generated with medium confidence">
            <a:extLst>
              <a:ext uri="{FF2B5EF4-FFF2-40B4-BE49-F238E27FC236}">
                <a16:creationId xmlns:a16="http://schemas.microsoft.com/office/drawing/2014/main" id="{001B9EE1-E93A-57D2-558F-10AF8B8A7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" r="15805"/>
          <a:stretch/>
        </p:blipFill>
        <p:spPr>
          <a:xfrm>
            <a:off x="1" y="20767"/>
            <a:ext cx="12192000" cy="6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36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3F92CD0-63AD-BC88-BC8F-8AE18A83CFBA}"/>
              </a:ext>
            </a:extLst>
          </p:cNvPr>
          <p:cNvSpPr/>
          <p:nvPr/>
        </p:nvSpPr>
        <p:spPr>
          <a:xfrm>
            <a:off x="2917031" y="235744"/>
            <a:ext cx="6357937" cy="6386512"/>
          </a:xfrm>
          <a:prstGeom prst="ellipse">
            <a:avLst/>
          </a:prstGeom>
          <a:solidFill>
            <a:srgbClr val="262A2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46223-41A4-2F67-4B16-581FB7597466}"/>
              </a:ext>
            </a:extLst>
          </p:cNvPr>
          <p:cNvSpPr txBox="1"/>
          <p:nvPr/>
        </p:nvSpPr>
        <p:spPr>
          <a:xfrm>
            <a:off x="4024313" y="3075057"/>
            <a:ext cx="452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Problems We Faced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691AE-9B4B-EF49-8B2D-347847A6D599}"/>
              </a:ext>
            </a:extLst>
          </p:cNvPr>
          <p:cNvSpPr txBox="1"/>
          <p:nvPr/>
        </p:nvSpPr>
        <p:spPr>
          <a:xfrm>
            <a:off x="2237362" y="8190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Graphic 8" descr="Question Mark with solid fill">
            <a:extLst>
              <a:ext uri="{FF2B5EF4-FFF2-40B4-BE49-F238E27FC236}">
                <a16:creationId xmlns:a16="http://schemas.microsoft.com/office/drawing/2014/main" id="{17F0AA35-FE04-C8E7-D514-672B3CE65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434" y="741000"/>
            <a:ext cx="1921133" cy="19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31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54FA171-9EEF-9A9D-7A4C-A6B2E4733C47}"/>
              </a:ext>
            </a:extLst>
          </p:cNvPr>
          <p:cNvSpPr/>
          <p:nvPr/>
        </p:nvSpPr>
        <p:spPr>
          <a:xfrm>
            <a:off x="-1604769" y="-3801314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Ladybug with solid fill">
            <a:extLst>
              <a:ext uri="{FF2B5EF4-FFF2-40B4-BE49-F238E27FC236}">
                <a16:creationId xmlns:a16="http://schemas.microsoft.com/office/drawing/2014/main" id="{A43B0E89-BD39-10AB-EF6F-62D70679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pic>
        <p:nvPicPr>
          <p:cNvPr id="8" name="Picture 7" descr="A picture containing tree, outdoor, sky, forest&#10;&#10;Description automatically generated">
            <a:extLst>
              <a:ext uri="{FF2B5EF4-FFF2-40B4-BE49-F238E27FC236}">
                <a16:creationId xmlns:a16="http://schemas.microsoft.com/office/drawing/2014/main" id="{20B82953-47D5-A027-44CB-D108056EA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" b="7515"/>
          <a:stretch/>
        </p:blipFill>
        <p:spPr>
          <a:xfrm>
            <a:off x="0" y="20767"/>
            <a:ext cx="12192000" cy="7429686"/>
          </a:xfrm>
          <a:prstGeom prst="rect">
            <a:avLst/>
          </a:prstGeom>
        </p:spPr>
      </p:pic>
      <p:pic>
        <p:nvPicPr>
          <p:cNvPr id="11" name="Graphic 10" descr="Butterfly outline">
            <a:extLst>
              <a:ext uri="{FF2B5EF4-FFF2-40B4-BE49-F238E27FC236}">
                <a16:creationId xmlns:a16="http://schemas.microsoft.com/office/drawing/2014/main" id="{704BD3D1-88C6-F043-0399-D1E3F8674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600" y="679092"/>
            <a:ext cx="1999795" cy="19997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E2B44F-D698-EEB8-7EEF-633B4CB713D0}"/>
              </a:ext>
            </a:extLst>
          </p:cNvPr>
          <p:cNvSpPr txBox="1"/>
          <p:nvPr/>
        </p:nvSpPr>
        <p:spPr>
          <a:xfrm>
            <a:off x="130629" y="2586447"/>
            <a:ext cx="44842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Problems We faced Doing The Butterfly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MT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ArialMT"/>
              </a:rPr>
              <a:t>Existing of null values</a:t>
            </a:r>
          </a:p>
          <a:p>
            <a:endParaRPr lang="en-US" dirty="0">
              <a:solidFill>
                <a:schemeClr val="bg1"/>
              </a:solidFill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MT"/>
              </a:rPr>
              <a:t>Scan ladybug data had inadequate database design</a:t>
            </a:r>
          </a:p>
          <a:p>
            <a:endParaRPr lang="en-US" dirty="0">
              <a:solidFill>
                <a:schemeClr val="bg1"/>
              </a:solidFill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ArialMT"/>
              </a:rPr>
              <a:t>Renaming each </a:t>
            </a:r>
            <a:r>
              <a:rPr lang="en-US" dirty="0">
                <a:solidFill>
                  <a:schemeClr val="bg1"/>
                </a:solidFill>
                <a:latin typeface="ArialMT"/>
              </a:rPr>
              <a:t>name of identifier before finding if else statement </a:t>
            </a:r>
            <a:endParaRPr lang="en-US" dirty="0">
              <a:solidFill>
                <a:schemeClr val="bg1"/>
              </a:solidFill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3" name="Graphic 12" descr="Ladybug with solid fill">
            <a:extLst>
              <a:ext uri="{FF2B5EF4-FFF2-40B4-BE49-F238E27FC236}">
                <a16:creationId xmlns:a16="http://schemas.microsoft.com/office/drawing/2014/main" id="{6DCCC139-E00C-ED76-F50A-C119A41B1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3311" y="785813"/>
            <a:ext cx="1543504" cy="15435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2BCED-4343-2608-B890-0A2224C8FF29}"/>
              </a:ext>
            </a:extLst>
          </p:cNvPr>
          <p:cNvSpPr txBox="1"/>
          <p:nvPr/>
        </p:nvSpPr>
        <p:spPr>
          <a:xfrm>
            <a:off x="6277979" y="2586447"/>
            <a:ext cx="5372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Problems we faced Doing The Butterfly Data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Determining the importance of the columns that we needed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Several outliers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kept renaming itself, so we had to rename each column. </a:t>
            </a:r>
          </a:p>
        </p:txBody>
      </p:sp>
    </p:spTree>
    <p:extLst>
      <p:ext uri="{BB962C8B-B14F-4D97-AF65-F5344CB8AC3E}">
        <p14:creationId xmlns:p14="http://schemas.microsoft.com/office/powerpoint/2010/main" val="153056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1AFA3D1-18E5-F59F-1FBD-3897CD36B1D4}"/>
              </a:ext>
            </a:extLst>
          </p:cNvPr>
          <p:cNvSpPr/>
          <p:nvPr/>
        </p:nvSpPr>
        <p:spPr>
          <a:xfrm>
            <a:off x="2917031" y="235744"/>
            <a:ext cx="6357937" cy="6386512"/>
          </a:xfrm>
          <a:prstGeom prst="ellipse">
            <a:avLst/>
          </a:prstGeom>
          <a:solidFill>
            <a:srgbClr val="262A2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07A61-D6FF-C06A-EAFC-82F16D30EFC6}"/>
              </a:ext>
            </a:extLst>
          </p:cNvPr>
          <p:cNvSpPr txBox="1"/>
          <p:nvPr/>
        </p:nvSpPr>
        <p:spPr>
          <a:xfrm>
            <a:off x="3832719" y="3075057"/>
            <a:ext cx="4526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08E4F-9869-6E8F-3333-F7C751983685}"/>
              </a:ext>
            </a:extLst>
          </p:cNvPr>
          <p:cNvSpPr txBox="1"/>
          <p:nvPr/>
        </p:nvSpPr>
        <p:spPr>
          <a:xfrm>
            <a:off x="2237362" y="8190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32DC664A-5847-FB97-8BA0-8D6D339D5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1067" y="1032248"/>
            <a:ext cx="1862848" cy="18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5B3EED-919F-86FD-1A90-4672FC7E6A65}"/>
              </a:ext>
            </a:extLst>
          </p:cNvPr>
          <p:cNvSpPr/>
          <p:nvPr/>
        </p:nvSpPr>
        <p:spPr>
          <a:xfrm>
            <a:off x="2612968" y="116378"/>
            <a:ext cx="6966065" cy="6741622"/>
          </a:xfrm>
          <a:prstGeom prst="ellipse">
            <a:avLst/>
          </a:prstGeom>
          <a:solidFill>
            <a:srgbClr val="454648">
              <a:alpha val="41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69C56-5DD2-DF1D-2F7D-13BAC5D84B2A}"/>
              </a:ext>
            </a:extLst>
          </p:cNvPr>
          <p:cNvSpPr txBox="1"/>
          <p:nvPr/>
        </p:nvSpPr>
        <p:spPr>
          <a:xfrm>
            <a:off x="2612967" y="3724101"/>
            <a:ext cx="6966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</a:t>
            </a:r>
            <a:r>
              <a:rPr lang="en-US" sz="4800" b="1" dirty="0">
                <a:solidFill>
                  <a:schemeClr val="bg1"/>
                </a:solidFill>
              </a:rPr>
              <a:t>DICTIONARY</a:t>
            </a:r>
          </a:p>
        </p:txBody>
      </p:sp>
      <p:pic>
        <p:nvPicPr>
          <p:cNvPr id="10" name="Graphic 9" descr="Storytelling with solid fill">
            <a:extLst>
              <a:ext uri="{FF2B5EF4-FFF2-40B4-BE49-F238E27FC236}">
                <a16:creationId xmlns:a16="http://schemas.microsoft.com/office/drawing/2014/main" id="{F11C4336-68A3-81C9-6C0E-4430BE01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8967" y="760615"/>
            <a:ext cx="2394066" cy="23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8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B8E146-8693-A73F-BD15-3C781664442F}"/>
              </a:ext>
            </a:extLst>
          </p:cNvPr>
          <p:cNvSpPr/>
          <p:nvPr/>
        </p:nvSpPr>
        <p:spPr>
          <a:xfrm>
            <a:off x="-1604769" y="-3801314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Ladybug with solid fill">
            <a:extLst>
              <a:ext uri="{FF2B5EF4-FFF2-40B4-BE49-F238E27FC236}">
                <a16:creationId xmlns:a16="http://schemas.microsoft.com/office/drawing/2014/main" id="{A138E379-68DD-EF0B-256B-18B7CB9F6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pic>
        <p:nvPicPr>
          <p:cNvPr id="4" name="Picture 3" descr="A picture containing tree, outdoor, sky, forest&#10;&#10;Description automatically generated">
            <a:extLst>
              <a:ext uri="{FF2B5EF4-FFF2-40B4-BE49-F238E27FC236}">
                <a16:creationId xmlns:a16="http://schemas.microsoft.com/office/drawing/2014/main" id="{86F60B5D-E7AE-FA92-3242-2745219E3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" b="7515"/>
          <a:stretch/>
        </p:blipFill>
        <p:spPr>
          <a:xfrm>
            <a:off x="0" y="20767"/>
            <a:ext cx="12192000" cy="7429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1F81A-D6BF-5DC3-ADFE-A585F8FDE50B}"/>
              </a:ext>
            </a:extLst>
          </p:cNvPr>
          <p:cNvSpPr txBox="1"/>
          <p:nvPr/>
        </p:nvSpPr>
        <p:spPr>
          <a:xfrm>
            <a:off x="1314450" y="1071563"/>
            <a:ext cx="1061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BA3CC-88E8-C115-B558-79600B2AFCAC}"/>
              </a:ext>
            </a:extLst>
          </p:cNvPr>
          <p:cNvSpPr txBox="1"/>
          <p:nvPr/>
        </p:nvSpPr>
        <p:spPr>
          <a:xfrm>
            <a:off x="800100" y="1943100"/>
            <a:ext cx="109585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Despite the time required for data cleansing, it is crucial to analyze any data.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When doing a plot, Aesthetics is really important. It helps user understand the analysis better.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can be analyzed using several tools.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0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62925-952C-A212-FFA9-EFA19588A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1341" b="113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A4B1DC1-77AE-7FC6-367C-6E1EA4CFBA97}"/>
              </a:ext>
            </a:extLst>
          </p:cNvPr>
          <p:cNvSpPr/>
          <p:nvPr/>
        </p:nvSpPr>
        <p:spPr>
          <a:xfrm>
            <a:off x="-1230285" y="-3441469"/>
            <a:ext cx="14563900" cy="13832378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85F41-8AC8-18C1-D687-B2A4CA1FCF67}"/>
              </a:ext>
            </a:extLst>
          </p:cNvPr>
          <p:cNvSpPr txBox="1"/>
          <p:nvPr/>
        </p:nvSpPr>
        <p:spPr>
          <a:xfrm>
            <a:off x="2592185" y="1302328"/>
            <a:ext cx="6852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 DICTIONARY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Lady Bug Data</a:t>
            </a:r>
          </a:p>
        </p:txBody>
      </p:sp>
      <p:pic>
        <p:nvPicPr>
          <p:cNvPr id="4" name="Graphic 3" descr="Storytelling with solid fill">
            <a:extLst>
              <a:ext uri="{FF2B5EF4-FFF2-40B4-BE49-F238E27FC236}">
                <a16:creationId xmlns:a16="http://schemas.microsoft.com/office/drawing/2014/main" id="{8D7F2E34-AB51-BD1B-2639-281DB56FD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4836" y="0"/>
            <a:ext cx="1302328" cy="130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71DD3-FE5E-C2E8-F56D-8B739ADE3AD4}"/>
              </a:ext>
            </a:extLst>
          </p:cNvPr>
          <p:cNvSpPr txBox="1"/>
          <p:nvPr/>
        </p:nvSpPr>
        <p:spPr>
          <a:xfrm>
            <a:off x="1014153" y="2294313"/>
            <a:ext cx="10041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Species - is a group of organisms that can reproduce with one another in nature and produce fertile offspring.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Genus: A principal </a:t>
            </a:r>
            <a:r>
              <a:rPr lang="en-US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taxonomic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category that ranks above species and below family</a:t>
            </a:r>
            <a:endParaRPr lang="en-US" sz="1800" dirty="0">
              <a:solidFill>
                <a:schemeClr val="bg1"/>
              </a:solidFill>
              <a:effectLst/>
              <a:latin typeface="ArialMT"/>
            </a:endParaRP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Scan Code- Each species is assigned a special code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Collector: the individual who collected the insects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Identifier: the individual who determined the species type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Country: the nation where the insects were gathered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State: the state where the insects were gathered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0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30ECB-D05E-D12A-1CFC-FF52CB057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1341" b="113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7137173-EDE9-87C2-3BD4-A888E66FFF66}"/>
              </a:ext>
            </a:extLst>
          </p:cNvPr>
          <p:cNvSpPr/>
          <p:nvPr/>
        </p:nvSpPr>
        <p:spPr>
          <a:xfrm>
            <a:off x="-1230285" y="-3441469"/>
            <a:ext cx="14563900" cy="13832378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6D911-926A-956D-5293-D95970285E79}"/>
              </a:ext>
            </a:extLst>
          </p:cNvPr>
          <p:cNvSpPr txBox="1"/>
          <p:nvPr/>
        </p:nvSpPr>
        <p:spPr>
          <a:xfrm>
            <a:off x="2592185" y="1302328"/>
            <a:ext cx="6950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DATA DICTIONARY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Cabbage Butterfly </a:t>
            </a:r>
          </a:p>
        </p:txBody>
      </p:sp>
      <p:pic>
        <p:nvPicPr>
          <p:cNvPr id="5" name="Graphic 4" descr="Storytelling with solid fill">
            <a:extLst>
              <a:ext uri="{FF2B5EF4-FFF2-40B4-BE49-F238E27FC236}">
                <a16:creationId xmlns:a16="http://schemas.microsoft.com/office/drawing/2014/main" id="{C703835E-BC21-3B1E-0E9C-5E6703FB7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4836" y="0"/>
            <a:ext cx="1302328" cy="1302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02A8CF-6AEE-C5F6-99A8-013AE45A04DA}"/>
              </a:ext>
            </a:extLst>
          </p:cNvPr>
          <p:cNvSpPr txBox="1"/>
          <p:nvPr/>
        </p:nvSpPr>
        <p:spPr>
          <a:xfrm>
            <a:off x="399012" y="2460567"/>
            <a:ext cx="110060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Core ID - For each species, a special identifying code is assigned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RW length- measures taken from the top to the bottom of the right wing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RW width - the dimensions of the right wing from the point where it joins the body to the apex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RW Apex A - right wing's highest point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LW Length - measures taken from the top to the bottom of the left wing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 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LW width - the dimensions of the left wing from the point where it joins the body to the apex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LW Apex A -  left wing's highest point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MS"/>
              </a:rPr>
              <a:t> 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Country</a:t>
            </a:r>
            <a:r>
              <a:rPr lang="en-US" dirty="0">
                <a:solidFill>
                  <a:schemeClr val="bg1"/>
                </a:solidFill>
                <a:latin typeface="ArialMT"/>
              </a:rPr>
              <a:t>-</a:t>
            </a:r>
            <a:r>
              <a:rPr lang="en-US" sz="1800" dirty="0">
                <a:solidFill>
                  <a:schemeClr val="bg1"/>
                </a:solidFill>
                <a:effectLst/>
                <a:latin typeface="ArialMT"/>
              </a:rPr>
              <a:t> nation from which the species were taken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5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33A44FF-65BB-AA9D-880F-CA34E4CB470C}"/>
              </a:ext>
            </a:extLst>
          </p:cNvPr>
          <p:cNvSpPr/>
          <p:nvPr/>
        </p:nvSpPr>
        <p:spPr>
          <a:xfrm>
            <a:off x="2917031" y="235744"/>
            <a:ext cx="6357937" cy="6386512"/>
          </a:xfrm>
          <a:prstGeom prst="ellipse">
            <a:avLst/>
          </a:prstGeom>
          <a:solidFill>
            <a:srgbClr val="262A2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066C2-A887-857D-D85F-C473D91910AB}"/>
              </a:ext>
            </a:extLst>
          </p:cNvPr>
          <p:cNvSpPr txBox="1"/>
          <p:nvPr/>
        </p:nvSpPr>
        <p:spPr>
          <a:xfrm>
            <a:off x="4024313" y="3075057"/>
            <a:ext cx="414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</a:t>
            </a:r>
            <a:r>
              <a:rPr lang="en-US" sz="4800" b="1" dirty="0">
                <a:solidFill>
                  <a:schemeClr val="bg1"/>
                </a:solidFill>
              </a:rPr>
              <a:t>Ladybug</a:t>
            </a:r>
            <a:r>
              <a:rPr lang="en-US" sz="4000" b="1" dirty="0">
                <a:solidFill>
                  <a:schemeClr val="bg1"/>
                </a:solidFill>
              </a:rPr>
              <a:t> Data</a:t>
            </a:r>
          </a:p>
        </p:txBody>
      </p:sp>
      <p:pic>
        <p:nvPicPr>
          <p:cNvPr id="6" name="Graphic 5" descr="Ladybug with solid fill">
            <a:extLst>
              <a:ext uri="{FF2B5EF4-FFF2-40B4-BE49-F238E27FC236}">
                <a16:creationId xmlns:a16="http://schemas.microsoft.com/office/drawing/2014/main" id="{60477E91-0FD2-A98E-FEB7-125B492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736" y="1160532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71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E97750-8C81-9A01-F453-A853C1925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6766" b="6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9B36998-536E-A913-57C2-CB3B0E3E57B3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AED8-DA4D-689B-77F5-BD21ECA200A5}"/>
              </a:ext>
            </a:extLst>
          </p:cNvPr>
          <p:cNvSpPr txBox="1"/>
          <p:nvPr/>
        </p:nvSpPr>
        <p:spPr>
          <a:xfrm>
            <a:off x="2412643" y="1232029"/>
            <a:ext cx="7366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    Ladybug Data</a:t>
            </a:r>
          </a:p>
        </p:txBody>
      </p:sp>
      <p:pic>
        <p:nvPicPr>
          <p:cNvPr id="4" name="Graphic 3" descr="Ladybug with solid fill">
            <a:extLst>
              <a:ext uri="{FF2B5EF4-FFF2-40B4-BE49-F238E27FC236}">
                <a16:creationId xmlns:a16="http://schemas.microsoft.com/office/drawing/2014/main" id="{F878617D-3EA9-43C4-77AF-B0CACD27A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C1FEC-BB10-3ADC-6720-4486D5A9991A}"/>
              </a:ext>
            </a:extLst>
          </p:cNvPr>
          <p:cNvSpPr txBox="1"/>
          <p:nvPr/>
        </p:nvSpPr>
        <p:spPr>
          <a:xfrm>
            <a:off x="1736502" y="2408349"/>
            <a:ext cx="87189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0000"/>
                </a:solidFill>
              </a:rPr>
              <a:t>KEY COLUMNS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Species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Plot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A_E_V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Coordinates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Collector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Identifier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Scan code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954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2C7626C-E4BB-6290-8B87-8F881E01B551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Ladybug with solid fill">
            <a:extLst>
              <a:ext uri="{FF2B5EF4-FFF2-40B4-BE49-F238E27FC236}">
                <a16:creationId xmlns:a16="http://schemas.microsoft.com/office/drawing/2014/main" id="{292413AE-F09D-7F32-BB6E-303D715D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EC386681-4619-301F-3E41-AF1B5686F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8393"/>
            <a:ext cx="12192000" cy="6227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ED9844-6FD8-5BB1-3A51-89C79348EAE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ANALYSIS OF LADYBUG DATA </a:t>
            </a:r>
          </a:p>
        </p:txBody>
      </p:sp>
    </p:spTree>
    <p:extLst>
      <p:ext uri="{BB962C8B-B14F-4D97-AF65-F5344CB8AC3E}">
        <p14:creationId xmlns:p14="http://schemas.microsoft.com/office/powerpoint/2010/main" val="4043958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8E94FF-B3F8-1CB0-1EBD-C4EAE85C4EF8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Ladybug with solid fill">
            <a:extLst>
              <a:ext uri="{FF2B5EF4-FFF2-40B4-BE49-F238E27FC236}">
                <a16:creationId xmlns:a16="http://schemas.microsoft.com/office/drawing/2014/main" id="{9992C24B-B052-16F7-4E74-BCCEB730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2A889-1C80-B583-283F-08B0773DC94F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ANALYSIS OF LADYBUG DATA </a:t>
            </a:r>
          </a:p>
        </p:txBody>
      </p:sp>
      <p:pic>
        <p:nvPicPr>
          <p:cNvPr id="9" name="Picture 8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DF45457-2117-94A3-0C31-D3261F204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05542"/>
            <a:ext cx="12192000" cy="62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F0A9991-4FF8-DB2E-413D-9F36DE1601CC}"/>
              </a:ext>
            </a:extLst>
          </p:cNvPr>
          <p:cNvSpPr/>
          <p:nvPr/>
        </p:nvSpPr>
        <p:spPr>
          <a:xfrm>
            <a:off x="-1468582" y="-4155257"/>
            <a:ext cx="15129164" cy="14460627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Ladybug with solid fill">
            <a:extLst>
              <a:ext uri="{FF2B5EF4-FFF2-40B4-BE49-F238E27FC236}">
                <a16:creationId xmlns:a16="http://schemas.microsoft.com/office/drawing/2014/main" id="{404E693B-1C8D-82EF-2443-EC8BBC61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0369" y="20767"/>
            <a:ext cx="1211262" cy="1211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0A9BF-A836-FDD7-CC30-A26DF0182B29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ANALYSIS OF LADYBUG DATA 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31926D1-F6B6-8817-6AD5-ACCBE8A0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7200"/>
            <a:ext cx="12191999" cy="64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997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404</Words>
  <Application>Microsoft Macintosh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</vt:lpstr>
      <vt:lpstr>ArialMT</vt:lpstr>
      <vt:lpstr>Calibri</vt:lpstr>
      <vt:lpstr>Calibri Light</vt:lpstr>
      <vt:lpstr>MS</vt:lpstr>
      <vt:lpstr>SourceCodePro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Mulugeta, Eyoel H</dc:creator>
  <cp:lastModifiedBy>Mulugeta, Eyoel H</cp:lastModifiedBy>
  <cp:revision>7</cp:revision>
  <dcterms:created xsi:type="dcterms:W3CDTF">2022-12-12T00:03:49Z</dcterms:created>
  <dcterms:modified xsi:type="dcterms:W3CDTF">2022-12-12T22:23:25Z</dcterms:modified>
</cp:coreProperties>
</file>